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5724"/>
    <a:srgbClr val="C21A9E"/>
    <a:srgbClr val="D61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79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47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6039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41446" y="1917700"/>
            <a:ext cx="3510000" cy="42477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735066" y="1917700"/>
            <a:ext cx="3510000" cy="4247781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5097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9893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3189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6812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8984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BCDD5D-BA71-45AD-BE22-C1BB2F428430}" type="datetimeFigureOut">
              <a:rPr lang="uk-UA" smtClean="0"/>
              <a:pPr/>
              <a:t>22.10.2020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5112-2036-44B8-8B81-8DE497A10050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3766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2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61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3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7190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979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 -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>
                <a:solidFill>
                  <a:srgbClr val="565659"/>
                </a:solidFill>
              </a:defRPr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830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4031580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4866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3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15" name="Plassholder for bilde 7"/>
          <p:cNvSpPr>
            <a:spLocks noGrp="1"/>
          </p:cNvSpPr>
          <p:nvPr>
            <p:ph type="pic" sz="quarter" idx="14" hasCustomPrompt="1"/>
          </p:nvPr>
        </p:nvSpPr>
        <p:spPr>
          <a:xfrm>
            <a:off x="4698000" y="4005064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769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6000" y="1124744"/>
            <a:ext cx="6218763" cy="33855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446" y="1927373"/>
            <a:ext cx="7302962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408" y="6525344"/>
            <a:ext cx="866056" cy="14401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900">
                <a:solidFill>
                  <a:srgbClr val="414042"/>
                </a:solidFill>
              </a:defRPr>
            </a:lvl1pPr>
          </a:lstStyle>
          <a:p>
            <a:fld id="{62F8C147-E5C9-4E5A-BFDA-02BE385E1D0E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68344" y="202317"/>
            <a:ext cx="1296144" cy="130339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0"/>
            <a:ext cx="7452320" cy="546100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6480" y="1628800"/>
            <a:ext cx="8636000" cy="38100"/>
          </a:xfrm>
          <a:prstGeom prst="rect">
            <a:avLst/>
          </a:prstGeom>
        </p:spPr>
      </p:pic>
      <p:pic>
        <p:nvPicPr>
          <p:cNvPr id="21" name="Bilde 2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6480" y="6272213"/>
            <a:ext cx="8636000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2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rgbClr val="38AB6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8" name="Straight Connector 249"/>
          <p:cNvCxnSpPr/>
          <p:nvPr/>
        </p:nvCxnSpPr>
        <p:spPr>
          <a:xfrm>
            <a:off x="7326855" y="1640927"/>
            <a:ext cx="480210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1331640" y="896506"/>
            <a:ext cx="7407083" cy="508088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9" name="Straight Connector 249"/>
          <p:cNvCxnSpPr/>
          <p:nvPr/>
        </p:nvCxnSpPr>
        <p:spPr>
          <a:xfrm>
            <a:off x="5592215" y="3237931"/>
            <a:ext cx="967169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282"/>
          <p:cNvCxnSpPr/>
          <p:nvPr/>
        </p:nvCxnSpPr>
        <p:spPr>
          <a:xfrm>
            <a:off x="5868144" y="3478911"/>
            <a:ext cx="671040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282"/>
          <p:cNvCxnSpPr/>
          <p:nvPr/>
        </p:nvCxnSpPr>
        <p:spPr>
          <a:xfrm flipV="1">
            <a:off x="5852498" y="1942456"/>
            <a:ext cx="686686" cy="4296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276"/>
          <p:cNvCxnSpPr/>
          <p:nvPr/>
        </p:nvCxnSpPr>
        <p:spPr>
          <a:xfrm>
            <a:off x="71446" y="5442443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276"/>
          <p:cNvCxnSpPr/>
          <p:nvPr/>
        </p:nvCxnSpPr>
        <p:spPr>
          <a:xfrm>
            <a:off x="71447" y="4520656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276"/>
          <p:cNvCxnSpPr/>
          <p:nvPr/>
        </p:nvCxnSpPr>
        <p:spPr>
          <a:xfrm>
            <a:off x="71448" y="4978338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Oval 128"/>
          <p:cNvSpPr>
            <a:spLocks/>
          </p:cNvSpPr>
          <p:nvPr/>
        </p:nvSpPr>
        <p:spPr bwMode="auto">
          <a:xfrm>
            <a:off x="4716017" y="6453336"/>
            <a:ext cx="388916" cy="330019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8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grpSp>
        <p:nvGrpSpPr>
          <p:cNvPr id="192" name="Group 191"/>
          <p:cNvGrpSpPr>
            <a:grpSpLocks/>
          </p:cNvGrpSpPr>
          <p:nvPr/>
        </p:nvGrpSpPr>
        <p:grpSpPr bwMode="auto">
          <a:xfrm>
            <a:off x="6782544" y="1484784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5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6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7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8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217" name="AutoShape 44"/>
          <p:cNvSpPr>
            <a:spLocks/>
          </p:cNvSpPr>
          <p:nvPr/>
        </p:nvSpPr>
        <p:spPr bwMode="auto">
          <a:xfrm rot="10800000">
            <a:off x="8172398" y="2673769"/>
            <a:ext cx="330145" cy="2599300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8" name="AutoShape 45"/>
          <p:cNvSpPr>
            <a:spLocks/>
          </p:cNvSpPr>
          <p:nvPr/>
        </p:nvSpPr>
        <p:spPr bwMode="auto">
          <a:xfrm>
            <a:off x="7768232" y="499292"/>
            <a:ext cx="970491" cy="397214"/>
          </a:xfrm>
          <a:prstGeom prst="cloudCallout">
            <a:avLst>
              <a:gd name="adj1" fmla="val 10470"/>
              <a:gd name="adj2" fmla="val 421700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247" name="AutoShape 102"/>
          <p:cNvSpPr>
            <a:spLocks noChangeArrowheads="1"/>
          </p:cNvSpPr>
          <p:nvPr/>
        </p:nvSpPr>
        <p:spPr bwMode="auto">
          <a:xfrm>
            <a:off x="1996447" y="2823261"/>
            <a:ext cx="571500" cy="914633"/>
          </a:xfrm>
          <a:prstGeom prst="can">
            <a:avLst>
              <a:gd name="adj" fmla="val 47083"/>
            </a:avLst>
          </a:prstGeom>
          <a:gradFill rotWithShape="1">
            <a:gsLst>
              <a:gs pos="0">
                <a:srgbClr val="FFFFFF"/>
              </a:gs>
              <a:gs pos="100000">
                <a:srgbClr xmlns:mc="http://schemas.openxmlformats.org/markup-compatibility/2006" xmlns:a14="http://schemas.microsoft.com/office/drawing/2010/main" val="800000" mc:Ignorable="a14" a14:legacySpreadsheetColorIndex="37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36000" rIns="36000" anchor="ctr" anchorCtr="0"/>
          <a:lstStyle/>
          <a:p>
            <a:pPr algn="ctr"/>
            <a:r>
              <a:rPr lang="uk-UA" sz="900" b="1" dirty="0" smtClean="0">
                <a:solidFill>
                  <a:prstClr val="black"/>
                </a:solidFill>
              </a:rPr>
              <a:t>Мазут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1516248" y="4747815"/>
            <a:ext cx="1178528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rgbClr val="0070C0"/>
                </a:solidFill>
              </a:rPr>
              <a:t>Природний газ</a:t>
            </a:r>
            <a:endParaRPr lang="en-GB" sz="1050" b="1" dirty="0">
              <a:solidFill>
                <a:srgbClr val="0070C0"/>
              </a:solidFill>
            </a:endParaRPr>
          </a:p>
        </p:txBody>
      </p:sp>
      <p:cxnSp>
        <p:nvCxnSpPr>
          <p:cNvPr id="266" name="Straight Connector 265"/>
          <p:cNvCxnSpPr/>
          <p:nvPr/>
        </p:nvCxnSpPr>
        <p:spPr>
          <a:xfrm>
            <a:off x="5580112" y="1668160"/>
            <a:ext cx="8779" cy="35213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Connector 268"/>
          <p:cNvCxnSpPr/>
          <p:nvPr/>
        </p:nvCxnSpPr>
        <p:spPr>
          <a:xfrm flipV="1">
            <a:off x="1043608" y="3221144"/>
            <a:ext cx="513970" cy="4488"/>
          </a:xfrm>
          <a:prstGeom prst="line">
            <a:avLst/>
          </a:prstGeom>
          <a:ln w="285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Connector 271"/>
          <p:cNvCxnSpPr/>
          <p:nvPr/>
        </p:nvCxnSpPr>
        <p:spPr>
          <a:xfrm flipV="1">
            <a:off x="6131410" y="1818456"/>
            <a:ext cx="427974" cy="6672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/>
          <p:nvPr/>
        </p:nvCxnSpPr>
        <p:spPr>
          <a:xfrm>
            <a:off x="874199" y="5064443"/>
            <a:ext cx="4999165" cy="0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/>
          <p:cNvCxnSpPr/>
          <p:nvPr/>
        </p:nvCxnSpPr>
        <p:spPr>
          <a:xfrm>
            <a:off x="6156176" y="1799424"/>
            <a:ext cx="0" cy="1571131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V="1">
            <a:off x="4460738" y="1838154"/>
            <a:ext cx="1695438" cy="667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3" name="Group 302"/>
          <p:cNvGrpSpPr>
            <a:grpSpLocks/>
          </p:cNvGrpSpPr>
          <p:nvPr/>
        </p:nvGrpSpPr>
        <p:grpSpPr bwMode="auto">
          <a:xfrm>
            <a:off x="6958888" y="2950299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6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7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8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9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335" name="TextBox 334"/>
          <p:cNvSpPr txBox="1"/>
          <p:nvPr/>
        </p:nvSpPr>
        <p:spPr>
          <a:xfrm>
            <a:off x="3370492" y="6505659"/>
            <a:ext cx="1251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Джерело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6" name="TextBox 335"/>
          <p:cNvSpPr txBox="1"/>
          <p:nvPr/>
        </p:nvSpPr>
        <p:spPr>
          <a:xfrm>
            <a:off x="6687706" y="6406244"/>
            <a:ext cx="78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5104932" y="6428910"/>
            <a:ext cx="117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Вимірювальний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прилад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1534012" y="6519055"/>
            <a:ext cx="1408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Матеріальний потік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41" name="Oval 340"/>
          <p:cNvSpPr>
            <a:spLocks/>
          </p:cNvSpPr>
          <p:nvPr/>
        </p:nvSpPr>
        <p:spPr bwMode="auto">
          <a:xfrm>
            <a:off x="3038447" y="6442868"/>
            <a:ext cx="360000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2" name="Oval 341"/>
          <p:cNvSpPr>
            <a:spLocks/>
          </p:cNvSpPr>
          <p:nvPr/>
        </p:nvSpPr>
        <p:spPr bwMode="auto">
          <a:xfrm>
            <a:off x="6341138" y="6428910"/>
            <a:ext cx="324000" cy="324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3" name="Oval 342"/>
          <p:cNvSpPr>
            <a:spLocks/>
          </p:cNvSpPr>
          <p:nvPr/>
        </p:nvSpPr>
        <p:spPr bwMode="auto">
          <a:xfrm>
            <a:off x="1192248" y="6436726"/>
            <a:ext cx="324000" cy="324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nn-NO" sz="1050" dirty="0" smtClean="0">
                <a:solidFill>
                  <a:prstClr val="white"/>
                </a:solidFill>
                <a:cs typeface="Arial"/>
              </a:rPr>
              <a:t>xx</a:t>
            </a:r>
            <a:endParaRPr lang="nn-NO" dirty="0">
              <a:solidFill>
                <a:prstClr val="white"/>
              </a:solidFill>
            </a:endParaRPr>
          </a:p>
        </p:txBody>
      </p:sp>
      <p:sp>
        <p:nvSpPr>
          <p:cNvPr id="346" name="TextBox 345"/>
          <p:cNvSpPr txBox="1"/>
          <p:nvPr/>
        </p:nvSpPr>
        <p:spPr>
          <a:xfrm>
            <a:off x="7967477" y="6399191"/>
            <a:ext cx="107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відбору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проб</a:t>
            </a:r>
            <a:endParaRPr lang="uk-UA" sz="900" b="1" dirty="0">
              <a:solidFill>
                <a:prstClr val="black"/>
              </a:solidFill>
            </a:endParaRPr>
          </a:p>
        </p:txBody>
      </p:sp>
      <p:sp>
        <p:nvSpPr>
          <p:cNvPr id="135" name="Isosceles Triangle 134"/>
          <p:cNvSpPr>
            <a:spLocks noChangeArrowheads="1"/>
          </p:cNvSpPr>
          <p:nvPr/>
        </p:nvSpPr>
        <p:spPr bwMode="auto">
          <a:xfrm flipV="1">
            <a:off x="7526519" y="6418726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4" y="1563930"/>
            <a:ext cx="932849" cy="57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8" y="1670520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Oval 342"/>
          <p:cNvSpPr>
            <a:spLocks/>
          </p:cNvSpPr>
          <p:nvPr/>
        </p:nvSpPr>
        <p:spPr bwMode="auto">
          <a:xfrm>
            <a:off x="2694776" y="4842677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П02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39" name="Straight Connector 278"/>
          <p:cNvCxnSpPr/>
          <p:nvPr/>
        </p:nvCxnSpPr>
        <p:spPr>
          <a:xfrm>
            <a:off x="5852498" y="1950264"/>
            <a:ext cx="2828" cy="335094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Isosceles Triangle 134"/>
          <p:cNvSpPr>
            <a:spLocks noChangeArrowheads="1"/>
          </p:cNvSpPr>
          <p:nvPr/>
        </p:nvSpPr>
        <p:spPr bwMode="auto">
          <a:xfrm flipV="1">
            <a:off x="4989950" y="3793419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cxnSp>
        <p:nvCxnSpPr>
          <p:cNvPr id="151" name="Straight Connector 282"/>
          <p:cNvCxnSpPr/>
          <p:nvPr/>
        </p:nvCxnSpPr>
        <p:spPr>
          <a:xfrm>
            <a:off x="1025164" y="1942456"/>
            <a:ext cx="1257033" cy="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28"/>
          <p:cNvSpPr>
            <a:spLocks/>
          </p:cNvSpPr>
          <p:nvPr/>
        </p:nvSpPr>
        <p:spPr bwMode="auto">
          <a:xfrm>
            <a:off x="4863949" y="1719086"/>
            <a:ext cx="444507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1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541" y="2996952"/>
            <a:ext cx="872067" cy="48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" name="Oval 342"/>
          <p:cNvSpPr>
            <a:spLocks/>
          </p:cNvSpPr>
          <p:nvPr/>
        </p:nvSpPr>
        <p:spPr bwMode="auto">
          <a:xfrm>
            <a:off x="1459762" y="1693572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57" name="Straight Connector 268"/>
          <p:cNvCxnSpPr/>
          <p:nvPr/>
        </p:nvCxnSpPr>
        <p:spPr>
          <a:xfrm>
            <a:off x="1841930" y="4165358"/>
            <a:ext cx="373818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342"/>
          <p:cNvSpPr>
            <a:spLocks/>
          </p:cNvSpPr>
          <p:nvPr/>
        </p:nvSpPr>
        <p:spPr bwMode="auto">
          <a:xfrm>
            <a:off x="3376611" y="3999913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П03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62" name="Straight Connector 249"/>
          <p:cNvCxnSpPr>
            <a:stCxn id="247" idx="3"/>
          </p:cNvCxnSpPr>
          <p:nvPr/>
        </p:nvCxnSpPr>
        <p:spPr>
          <a:xfrm flipH="1">
            <a:off x="2277154" y="3737894"/>
            <a:ext cx="5043" cy="427464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249"/>
          <p:cNvCxnSpPr/>
          <p:nvPr/>
        </p:nvCxnSpPr>
        <p:spPr>
          <a:xfrm>
            <a:off x="5580112" y="1668160"/>
            <a:ext cx="986665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1905402" y="4197563"/>
            <a:ext cx="1249060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prstClr val="black"/>
                </a:solidFill>
              </a:rPr>
              <a:t>Топковий </a:t>
            </a:r>
            <a:r>
              <a:rPr lang="uk-UA" sz="1050" b="1" dirty="0" smtClean="0">
                <a:solidFill>
                  <a:prstClr val="black"/>
                </a:solidFill>
              </a:rPr>
              <a:t>мазут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577924" y="2027794"/>
            <a:ext cx="699230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chemeClr val="accent4">
                    <a:lumMod val="75000"/>
                  </a:schemeClr>
                </a:solidFill>
              </a:rPr>
              <a:t>Вугілля</a:t>
            </a:r>
            <a:endParaRPr lang="en-GB" sz="105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82" name="Straight Connector 278"/>
          <p:cNvCxnSpPr/>
          <p:nvPr/>
        </p:nvCxnSpPr>
        <p:spPr>
          <a:xfrm flipH="1">
            <a:off x="874197" y="4522264"/>
            <a:ext cx="2" cy="921787"/>
          </a:xfrm>
          <a:prstGeom prst="line">
            <a:avLst/>
          </a:prstGeom>
          <a:ln w="28575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249"/>
          <p:cNvCxnSpPr/>
          <p:nvPr/>
        </p:nvCxnSpPr>
        <p:spPr>
          <a:xfrm>
            <a:off x="7361333" y="3280577"/>
            <a:ext cx="445732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206955" y="2166972"/>
            <a:ext cx="1132041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i="1" dirty="0" smtClean="0">
                <a:solidFill>
                  <a:schemeClr val="accent4">
                    <a:lumMod val="75000"/>
                  </a:schemeClr>
                </a:solidFill>
              </a:rPr>
              <a:t>Склад вугілля</a:t>
            </a:r>
            <a:endParaRPr lang="en-GB" sz="105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2" name="Rectangle 301"/>
          <p:cNvSpPr>
            <a:spLocks/>
          </p:cNvSpPr>
          <p:nvPr/>
        </p:nvSpPr>
        <p:spPr bwMode="auto">
          <a:xfrm>
            <a:off x="6568016" y="3051770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ТП-200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№2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191" name="Rectangle 190"/>
          <p:cNvSpPr>
            <a:spLocks/>
          </p:cNvSpPr>
          <p:nvPr/>
        </p:nvSpPr>
        <p:spPr bwMode="auto">
          <a:xfrm>
            <a:off x="6559383" y="1588218"/>
            <a:ext cx="919898" cy="4708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ТП-200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№1</a:t>
            </a:r>
            <a:endParaRPr lang="nn-NO" sz="900" dirty="0">
              <a:solidFill>
                <a:prstClr val="black"/>
              </a:solidFill>
            </a:endParaRPr>
          </a:p>
        </p:txBody>
      </p:sp>
      <p:sp>
        <p:nvSpPr>
          <p:cNvPr id="189" name="Oval 188"/>
          <p:cNvSpPr>
            <a:spLocks/>
          </p:cNvSpPr>
          <p:nvPr/>
        </p:nvSpPr>
        <p:spPr bwMode="auto">
          <a:xfrm>
            <a:off x="7147934" y="1959837"/>
            <a:ext cx="392277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ДВ01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32" name="Oval 188"/>
          <p:cNvSpPr>
            <a:spLocks/>
          </p:cNvSpPr>
          <p:nvPr/>
        </p:nvSpPr>
        <p:spPr bwMode="auto">
          <a:xfrm>
            <a:off x="7162176" y="3267760"/>
            <a:ext cx="386194" cy="36236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ДВ02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75" name="Oval 315"/>
          <p:cNvSpPr>
            <a:spLocks/>
          </p:cNvSpPr>
          <p:nvPr/>
        </p:nvSpPr>
        <p:spPr bwMode="auto">
          <a:xfrm>
            <a:off x="179512" y="4799945"/>
            <a:ext cx="428062" cy="402731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ЗВТ04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93" name="Straight Connector 282"/>
          <p:cNvCxnSpPr/>
          <p:nvPr/>
        </p:nvCxnSpPr>
        <p:spPr>
          <a:xfrm>
            <a:off x="4480970" y="3326172"/>
            <a:ext cx="1695438" cy="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3809225" y="1377713"/>
            <a:ext cx="1343490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>
              <a:defRPr sz="1050" b="1" i="1">
                <a:solidFill>
                  <a:srgbClr val="B45724"/>
                </a:solidFill>
              </a:defRPr>
            </a:lvl1pPr>
          </a:lstStyle>
          <a:p>
            <a:r>
              <a:rPr lang="uk-UA" dirty="0"/>
              <a:t>стрічковий </a:t>
            </a:r>
            <a:endParaRPr lang="en-US" dirty="0" smtClean="0"/>
          </a:p>
          <a:p>
            <a:r>
              <a:rPr lang="uk-UA" dirty="0" smtClean="0"/>
              <a:t>транспортер </a:t>
            </a:r>
            <a:r>
              <a:rPr lang="uk-UA" dirty="0"/>
              <a:t>А</a:t>
            </a:r>
            <a:endParaRPr lang="en-GB" dirty="0"/>
          </a:p>
        </p:txBody>
      </p:sp>
      <p:sp>
        <p:nvSpPr>
          <p:cNvPr id="95" name="Oval 315"/>
          <p:cNvSpPr>
            <a:spLocks/>
          </p:cNvSpPr>
          <p:nvPr/>
        </p:nvSpPr>
        <p:spPr bwMode="auto">
          <a:xfrm>
            <a:off x="179512" y="4324521"/>
            <a:ext cx="428062" cy="376135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6" name="Oval 315"/>
          <p:cNvSpPr>
            <a:spLocks/>
          </p:cNvSpPr>
          <p:nvPr/>
        </p:nvSpPr>
        <p:spPr bwMode="auto">
          <a:xfrm>
            <a:off x="179512" y="5262442"/>
            <a:ext cx="428062" cy="398805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ЗВТ05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7" name="AutoShape 102"/>
          <p:cNvSpPr>
            <a:spLocks noChangeArrowheads="1"/>
          </p:cNvSpPr>
          <p:nvPr/>
        </p:nvSpPr>
        <p:spPr bwMode="auto">
          <a:xfrm>
            <a:off x="1534012" y="2656312"/>
            <a:ext cx="571500" cy="914633"/>
          </a:xfrm>
          <a:prstGeom prst="can">
            <a:avLst>
              <a:gd name="adj" fmla="val 47083"/>
            </a:avLst>
          </a:prstGeom>
          <a:gradFill rotWithShape="1">
            <a:gsLst>
              <a:gs pos="0">
                <a:srgbClr val="FFFFFF"/>
              </a:gs>
              <a:gs pos="100000">
                <a:srgbClr xmlns:mc="http://schemas.openxmlformats.org/markup-compatibility/2006" xmlns:a14="http://schemas.microsoft.com/office/drawing/2010/main" val="800000" mc:Ignorable="a14" a14:legacySpreadsheetColorIndex="37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36000" rIns="36000" anchor="ctr" anchorCtr="0"/>
          <a:lstStyle/>
          <a:p>
            <a:pPr algn="ctr"/>
            <a:r>
              <a:rPr lang="uk-UA" sz="900" b="1" dirty="0" smtClean="0">
                <a:solidFill>
                  <a:prstClr val="black"/>
                </a:solidFill>
              </a:rPr>
              <a:t>Мазут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87" name="Oval 315"/>
          <p:cNvSpPr>
            <a:spLocks/>
          </p:cNvSpPr>
          <p:nvPr/>
        </p:nvSpPr>
        <p:spPr bwMode="auto">
          <a:xfrm>
            <a:off x="1653680" y="2534741"/>
            <a:ext cx="405003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6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8" name="Oval 315"/>
          <p:cNvSpPr>
            <a:spLocks/>
          </p:cNvSpPr>
          <p:nvPr/>
        </p:nvSpPr>
        <p:spPr bwMode="auto">
          <a:xfrm>
            <a:off x="2105512" y="2656312"/>
            <a:ext cx="434742" cy="377458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7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99" name="Straight Connector 249"/>
          <p:cNvCxnSpPr/>
          <p:nvPr/>
        </p:nvCxnSpPr>
        <p:spPr>
          <a:xfrm>
            <a:off x="1849826" y="3574753"/>
            <a:ext cx="0" cy="590605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Oval 315"/>
          <p:cNvSpPr>
            <a:spLocks/>
          </p:cNvSpPr>
          <p:nvPr/>
        </p:nvSpPr>
        <p:spPr bwMode="auto">
          <a:xfrm>
            <a:off x="4788023" y="3051770"/>
            <a:ext cx="427157" cy="318785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117" name="Straight Connector 278"/>
          <p:cNvCxnSpPr/>
          <p:nvPr/>
        </p:nvCxnSpPr>
        <p:spPr>
          <a:xfrm>
            <a:off x="4460738" y="1818456"/>
            <a:ext cx="0" cy="1528001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282"/>
          <p:cNvCxnSpPr/>
          <p:nvPr/>
        </p:nvCxnSpPr>
        <p:spPr>
          <a:xfrm>
            <a:off x="3181713" y="2027794"/>
            <a:ext cx="1279025" cy="25778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Isosceles Triangle 134"/>
          <p:cNvSpPr>
            <a:spLocks noChangeArrowheads="1"/>
          </p:cNvSpPr>
          <p:nvPr/>
        </p:nvSpPr>
        <p:spPr bwMode="auto">
          <a:xfrm flipV="1">
            <a:off x="5223950" y="1433211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4" name="Isosceles Triangle 134"/>
          <p:cNvSpPr>
            <a:spLocks noChangeArrowheads="1"/>
          </p:cNvSpPr>
          <p:nvPr/>
        </p:nvSpPr>
        <p:spPr bwMode="auto">
          <a:xfrm flipV="1">
            <a:off x="5223950" y="2966172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5" name="Isosceles Triangle 134"/>
          <p:cNvSpPr>
            <a:spLocks noChangeArrowheads="1"/>
          </p:cNvSpPr>
          <p:nvPr/>
        </p:nvSpPr>
        <p:spPr bwMode="auto">
          <a:xfrm flipV="1">
            <a:off x="5076056" y="4662677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60" name="AutoShape 44"/>
          <p:cNvSpPr>
            <a:spLocks/>
          </p:cNvSpPr>
          <p:nvPr/>
        </p:nvSpPr>
        <p:spPr bwMode="auto">
          <a:xfrm rot="10800000">
            <a:off x="7751340" y="1121548"/>
            <a:ext cx="277044" cy="2549609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4" name="Oval 213"/>
          <p:cNvSpPr>
            <a:spLocks/>
          </p:cNvSpPr>
          <p:nvPr/>
        </p:nvSpPr>
        <p:spPr bwMode="auto">
          <a:xfrm>
            <a:off x="7793745" y="1663054"/>
            <a:ext cx="396000" cy="396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163" name="AutoShape 45"/>
          <p:cNvSpPr>
            <a:spLocks/>
          </p:cNvSpPr>
          <p:nvPr/>
        </p:nvSpPr>
        <p:spPr bwMode="auto">
          <a:xfrm>
            <a:off x="6582176" y="495092"/>
            <a:ext cx="870144" cy="373299"/>
          </a:xfrm>
          <a:prstGeom prst="cloudCallout">
            <a:avLst>
              <a:gd name="adj1" fmla="val 100615"/>
              <a:gd name="adj2" fmla="val 113983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164" name="Oval 213"/>
          <p:cNvSpPr>
            <a:spLocks/>
          </p:cNvSpPr>
          <p:nvPr/>
        </p:nvSpPr>
        <p:spPr bwMode="auto">
          <a:xfrm>
            <a:off x="8221693" y="3033770"/>
            <a:ext cx="396000" cy="396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ТВ02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170" name="Group 302"/>
          <p:cNvGrpSpPr>
            <a:grpSpLocks/>
          </p:cNvGrpSpPr>
          <p:nvPr/>
        </p:nvGrpSpPr>
        <p:grpSpPr bwMode="auto">
          <a:xfrm>
            <a:off x="6984719" y="3999913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1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2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5" name="Group 302"/>
          <p:cNvGrpSpPr>
            <a:grpSpLocks/>
          </p:cNvGrpSpPr>
          <p:nvPr/>
        </p:nvGrpSpPr>
        <p:grpSpPr bwMode="auto">
          <a:xfrm>
            <a:off x="7006124" y="4797152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0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00" name="Straight Connector 249"/>
          <p:cNvCxnSpPr/>
          <p:nvPr/>
        </p:nvCxnSpPr>
        <p:spPr>
          <a:xfrm>
            <a:off x="7452320" y="5157192"/>
            <a:ext cx="756061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49"/>
          <p:cNvCxnSpPr/>
          <p:nvPr/>
        </p:nvCxnSpPr>
        <p:spPr>
          <a:xfrm>
            <a:off x="5580112" y="4197563"/>
            <a:ext cx="103844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82"/>
          <p:cNvCxnSpPr/>
          <p:nvPr/>
        </p:nvCxnSpPr>
        <p:spPr>
          <a:xfrm flipV="1">
            <a:off x="5868144" y="4334519"/>
            <a:ext cx="734377" cy="6137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49"/>
          <p:cNvCxnSpPr/>
          <p:nvPr/>
        </p:nvCxnSpPr>
        <p:spPr>
          <a:xfrm>
            <a:off x="5588891" y="5180652"/>
            <a:ext cx="103844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82"/>
          <p:cNvCxnSpPr/>
          <p:nvPr/>
        </p:nvCxnSpPr>
        <p:spPr>
          <a:xfrm>
            <a:off x="5855326" y="5301208"/>
            <a:ext cx="760569" cy="1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249"/>
          <p:cNvCxnSpPr/>
          <p:nvPr/>
        </p:nvCxnSpPr>
        <p:spPr>
          <a:xfrm>
            <a:off x="7418599" y="4165358"/>
            <a:ext cx="765359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1459762" y="1008798"/>
            <a:ext cx="1823722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Межі установки</a:t>
            </a:r>
            <a:endParaRPr lang="en-GB" sz="14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0" name="Straight Connector 271"/>
          <p:cNvCxnSpPr/>
          <p:nvPr/>
        </p:nvCxnSpPr>
        <p:spPr>
          <a:xfrm flipV="1">
            <a:off x="6140042" y="3326089"/>
            <a:ext cx="427974" cy="6672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Rectangle 301"/>
          <p:cNvSpPr>
            <a:spLocks/>
          </p:cNvSpPr>
          <p:nvPr/>
        </p:nvSpPr>
        <p:spPr bwMode="auto">
          <a:xfrm>
            <a:off x="6593484" y="4102474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ТПП-300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№3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154" name="Rectangle 301"/>
          <p:cNvSpPr>
            <a:spLocks/>
          </p:cNvSpPr>
          <p:nvPr/>
        </p:nvSpPr>
        <p:spPr bwMode="auto">
          <a:xfrm>
            <a:off x="6602375" y="4869160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ТПП-300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№4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201" name="Oval 188"/>
          <p:cNvSpPr>
            <a:spLocks/>
          </p:cNvSpPr>
          <p:nvPr/>
        </p:nvSpPr>
        <p:spPr bwMode="auto">
          <a:xfrm>
            <a:off x="7297834" y="5231118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ДВ04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58" name="Oval 188"/>
          <p:cNvSpPr>
            <a:spLocks/>
          </p:cNvSpPr>
          <p:nvPr/>
        </p:nvSpPr>
        <p:spPr bwMode="auto">
          <a:xfrm>
            <a:off x="7283451" y="4345299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ДВ03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950611" y="3367004"/>
            <a:ext cx="1343490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>
              <a:defRPr sz="1050" b="1" i="1">
                <a:solidFill>
                  <a:srgbClr val="B45724"/>
                </a:solidFill>
              </a:defRPr>
            </a:lvl1pPr>
          </a:lstStyle>
          <a:p>
            <a:r>
              <a:rPr lang="uk-UA" dirty="0"/>
              <a:t>стрічковий </a:t>
            </a:r>
            <a:endParaRPr lang="en-US" dirty="0" smtClean="0"/>
          </a:p>
          <a:p>
            <a:r>
              <a:rPr lang="uk-UA" dirty="0" smtClean="0"/>
              <a:t>транспортер </a:t>
            </a:r>
            <a:r>
              <a:rPr lang="uk-UA" dirty="0"/>
              <a:t>Б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1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8" name="Straight Connector 249"/>
          <p:cNvCxnSpPr/>
          <p:nvPr/>
        </p:nvCxnSpPr>
        <p:spPr>
          <a:xfrm>
            <a:off x="7326855" y="1640927"/>
            <a:ext cx="480210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1254025" y="908495"/>
            <a:ext cx="7854479" cy="508088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9" name="Straight Connector 249"/>
          <p:cNvCxnSpPr/>
          <p:nvPr/>
        </p:nvCxnSpPr>
        <p:spPr>
          <a:xfrm>
            <a:off x="5592215" y="3237931"/>
            <a:ext cx="967169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282"/>
          <p:cNvCxnSpPr/>
          <p:nvPr/>
        </p:nvCxnSpPr>
        <p:spPr>
          <a:xfrm>
            <a:off x="5868144" y="3478911"/>
            <a:ext cx="671040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282"/>
          <p:cNvCxnSpPr/>
          <p:nvPr/>
        </p:nvCxnSpPr>
        <p:spPr>
          <a:xfrm flipV="1">
            <a:off x="5852498" y="1942456"/>
            <a:ext cx="686686" cy="4296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276"/>
          <p:cNvCxnSpPr/>
          <p:nvPr/>
        </p:nvCxnSpPr>
        <p:spPr>
          <a:xfrm>
            <a:off x="71446" y="5442443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276"/>
          <p:cNvCxnSpPr/>
          <p:nvPr/>
        </p:nvCxnSpPr>
        <p:spPr>
          <a:xfrm>
            <a:off x="71447" y="4520656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276"/>
          <p:cNvCxnSpPr/>
          <p:nvPr/>
        </p:nvCxnSpPr>
        <p:spPr>
          <a:xfrm>
            <a:off x="71448" y="4978338"/>
            <a:ext cx="802751" cy="1608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Oval 128"/>
          <p:cNvSpPr>
            <a:spLocks/>
          </p:cNvSpPr>
          <p:nvPr/>
        </p:nvSpPr>
        <p:spPr bwMode="auto">
          <a:xfrm>
            <a:off x="4716017" y="6442868"/>
            <a:ext cx="388916" cy="340487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8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grpSp>
        <p:nvGrpSpPr>
          <p:cNvPr id="192" name="Group 191"/>
          <p:cNvGrpSpPr>
            <a:grpSpLocks/>
          </p:cNvGrpSpPr>
          <p:nvPr/>
        </p:nvGrpSpPr>
        <p:grpSpPr bwMode="auto">
          <a:xfrm>
            <a:off x="6782544" y="1484784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5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6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7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8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217" name="AutoShape 44"/>
          <p:cNvSpPr>
            <a:spLocks/>
          </p:cNvSpPr>
          <p:nvPr/>
        </p:nvSpPr>
        <p:spPr bwMode="auto">
          <a:xfrm rot="10800000">
            <a:off x="8453393" y="4026099"/>
            <a:ext cx="330145" cy="1273156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8" name="AutoShape 45"/>
          <p:cNvSpPr>
            <a:spLocks/>
          </p:cNvSpPr>
          <p:nvPr/>
        </p:nvSpPr>
        <p:spPr bwMode="auto">
          <a:xfrm>
            <a:off x="7994519" y="3445120"/>
            <a:ext cx="970491" cy="397214"/>
          </a:xfrm>
          <a:prstGeom prst="cloudCallout">
            <a:avLst>
              <a:gd name="adj1" fmla="val 12214"/>
              <a:gd name="adj2" fmla="val 97710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247" name="AutoShape 102"/>
          <p:cNvSpPr>
            <a:spLocks noChangeArrowheads="1"/>
          </p:cNvSpPr>
          <p:nvPr/>
        </p:nvSpPr>
        <p:spPr bwMode="auto">
          <a:xfrm>
            <a:off x="1996447" y="2823261"/>
            <a:ext cx="571500" cy="914633"/>
          </a:xfrm>
          <a:prstGeom prst="can">
            <a:avLst>
              <a:gd name="adj" fmla="val 47083"/>
            </a:avLst>
          </a:prstGeom>
          <a:gradFill rotWithShape="1">
            <a:gsLst>
              <a:gs pos="0">
                <a:srgbClr val="FFFFFF"/>
              </a:gs>
              <a:gs pos="100000">
                <a:srgbClr xmlns:mc="http://schemas.openxmlformats.org/markup-compatibility/2006" xmlns:a14="http://schemas.microsoft.com/office/drawing/2010/main" val="800000" mc:Ignorable="a14" a14:legacySpreadsheetColorIndex="37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36000" rIns="36000" anchor="ctr" anchorCtr="0"/>
          <a:lstStyle/>
          <a:p>
            <a:pPr algn="ctr"/>
            <a:r>
              <a:rPr lang="uk-UA" sz="900" b="1" dirty="0" smtClean="0">
                <a:solidFill>
                  <a:prstClr val="black"/>
                </a:solidFill>
              </a:rPr>
              <a:t>Мазут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1516248" y="4747815"/>
            <a:ext cx="1178528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rgbClr val="0070C0"/>
                </a:solidFill>
              </a:rPr>
              <a:t>Природний газ</a:t>
            </a:r>
            <a:endParaRPr lang="en-GB" sz="1050" b="1" dirty="0">
              <a:solidFill>
                <a:srgbClr val="0070C0"/>
              </a:solidFill>
            </a:endParaRPr>
          </a:p>
        </p:txBody>
      </p:sp>
      <p:cxnSp>
        <p:nvCxnSpPr>
          <p:cNvPr id="266" name="Straight Connector 265"/>
          <p:cNvCxnSpPr/>
          <p:nvPr/>
        </p:nvCxnSpPr>
        <p:spPr>
          <a:xfrm>
            <a:off x="5580112" y="1668160"/>
            <a:ext cx="8779" cy="35213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Connector 268"/>
          <p:cNvCxnSpPr/>
          <p:nvPr/>
        </p:nvCxnSpPr>
        <p:spPr>
          <a:xfrm flipV="1">
            <a:off x="1043608" y="3221144"/>
            <a:ext cx="513970" cy="4488"/>
          </a:xfrm>
          <a:prstGeom prst="line">
            <a:avLst/>
          </a:prstGeom>
          <a:ln w="285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Connector 271"/>
          <p:cNvCxnSpPr/>
          <p:nvPr/>
        </p:nvCxnSpPr>
        <p:spPr>
          <a:xfrm flipV="1">
            <a:off x="6131410" y="1818456"/>
            <a:ext cx="427974" cy="6672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/>
          <p:nvPr/>
        </p:nvCxnSpPr>
        <p:spPr>
          <a:xfrm>
            <a:off x="874199" y="5064443"/>
            <a:ext cx="4999165" cy="0"/>
          </a:xfrm>
          <a:prstGeom prst="line">
            <a:avLst/>
          </a:prstGeom>
          <a:ln w="3175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/>
          <p:cNvCxnSpPr/>
          <p:nvPr/>
        </p:nvCxnSpPr>
        <p:spPr>
          <a:xfrm>
            <a:off x="6156176" y="1799424"/>
            <a:ext cx="0" cy="1571131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V="1">
            <a:off x="4460738" y="1838154"/>
            <a:ext cx="1695438" cy="667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3" name="Group 302"/>
          <p:cNvGrpSpPr>
            <a:grpSpLocks/>
          </p:cNvGrpSpPr>
          <p:nvPr/>
        </p:nvGrpSpPr>
        <p:grpSpPr bwMode="auto">
          <a:xfrm>
            <a:off x="6958888" y="2950299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6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7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8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309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335" name="TextBox 334"/>
          <p:cNvSpPr txBox="1"/>
          <p:nvPr/>
        </p:nvSpPr>
        <p:spPr>
          <a:xfrm>
            <a:off x="3370492" y="6505659"/>
            <a:ext cx="1251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Джерело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6" name="TextBox 335"/>
          <p:cNvSpPr txBox="1"/>
          <p:nvPr/>
        </p:nvSpPr>
        <p:spPr>
          <a:xfrm>
            <a:off x="6687706" y="6406244"/>
            <a:ext cx="78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5104932" y="6428910"/>
            <a:ext cx="117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Вимірювальний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прилад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1534012" y="6519055"/>
            <a:ext cx="1408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Матеріальний потік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41" name="Oval 340"/>
          <p:cNvSpPr>
            <a:spLocks/>
          </p:cNvSpPr>
          <p:nvPr/>
        </p:nvSpPr>
        <p:spPr bwMode="auto">
          <a:xfrm>
            <a:off x="3038447" y="6442868"/>
            <a:ext cx="360000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2" name="Oval 341"/>
          <p:cNvSpPr>
            <a:spLocks/>
          </p:cNvSpPr>
          <p:nvPr/>
        </p:nvSpPr>
        <p:spPr bwMode="auto">
          <a:xfrm>
            <a:off x="6341138" y="6428910"/>
            <a:ext cx="324000" cy="324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3" name="Oval 342"/>
          <p:cNvSpPr>
            <a:spLocks/>
          </p:cNvSpPr>
          <p:nvPr/>
        </p:nvSpPr>
        <p:spPr bwMode="auto">
          <a:xfrm>
            <a:off x="1192248" y="6436726"/>
            <a:ext cx="324000" cy="324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nn-NO" sz="1050" dirty="0" smtClean="0">
                <a:solidFill>
                  <a:prstClr val="white"/>
                </a:solidFill>
                <a:cs typeface="Arial"/>
              </a:rPr>
              <a:t>xx</a:t>
            </a:r>
            <a:endParaRPr lang="nn-NO" dirty="0">
              <a:solidFill>
                <a:prstClr val="white"/>
              </a:solidFill>
            </a:endParaRPr>
          </a:p>
        </p:txBody>
      </p:sp>
      <p:sp>
        <p:nvSpPr>
          <p:cNvPr id="346" name="TextBox 345"/>
          <p:cNvSpPr txBox="1"/>
          <p:nvPr/>
        </p:nvSpPr>
        <p:spPr>
          <a:xfrm>
            <a:off x="7967477" y="6399191"/>
            <a:ext cx="107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відбору </a:t>
            </a:r>
            <a:endParaRPr lang="en-US" sz="900" b="1" dirty="0" smtClean="0">
              <a:solidFill>
                <a:prstClr val="black"/>
              </a:solidFill>
            </a:endParaRPr>
          </a:p>
          <a:p>
            <a:r>
              <a:rPr lang="uk-UA" sz="900" b="1" dirty="0" smtClean="0">
                <a:solidFill>
                  <a:prstClr val="black"/>
                </a:solidFill>
              </a:rPr>
              <a:t>проб</a:t>
            </a:r>
            <a:endParaRPr lang="uk-UA" sz="900" b="1" dirty="0">
              <a:solidFill>
                <a:prstClr val="black"/>
              </a:solidFill>
            </a:endParaRPr>
          </a:p>
        </p:txBody>
      </p:sp>
      <p:sp>
        <p:nvSpPr>
          <p:cNvPr id="135" name="Isosceles Triangle 134"/>
          <p:cNvSpPr>
            <a:spLocks noChangeArrowheads="1"/>
          </p:cNvSpPr>
          <p:nvPr/>
        </p:nvSpPr>
        <p:spPr bwMode="auto">
          <a:xfrm flipV="1">
            <a:off x="7526519" y="6418726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4" y="1563930"/>
            <a:ext cx="932849" cy="57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8" y="1670520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Oval 342"/>
          <p:cNvSpPr>
            <a:spLocks/>
          </p:cNvSpPr>
          <p:nvPr/>
        </p:nvSpPr>
        <p:spPr bwMode="auto">
          <a:xfrm>
            <a:off x="2694776" y="4842677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П02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39" name="Straight Connector 278"/>
          <p:cNvCxnSpPr/>
          <p:nvPr/>
        </p:nvCxnSpPr>
        <p:spPr>
          <a:xfrm>
            <a:off x="5852498" y="1950264"/>
            <a:ext cx="2828" cy="335094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Isosceles Triangle 134"/>
          <p:cNvSpPr>
            <a:spLocks noChangeArrowheads="1"/>
          </p:cNvSpPr>
          <p:nvPr/>
        </p:nvSpPr>
        <p:spPr bwMode="auto">
          <a:xfrm flipV="1">
            <a:off x="4989950" y="3793419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cxnSp>
        <p:nvCxnSpPr>
          <p:cNvPr id="151" name="Straight Connector 282"/>
          <p:cNvCxnSpPr/>
          <p:nvPr/>
        </p:nvCxnSpPr>
        <p:spPr>
          <a:xfrm>
            <a:off x="1025164" y="1942456"/>
            <a:ext cx="1257033" cy="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28"/>
          <p:cNvSpPr>
            <a:spLocks/>
          </p:cNvSpPr>
          <p:nvPr/>
        </p:nvSpPr>
        <p:spPr bwMode="auto">
          <a:xfrm>
            <a:off x="4792714" y="1719086"/>
            <a:ext cx="431236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1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541" y="2996952"/>
            <a:ext cx="872067" cy="48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" name="Oval 342"/>
          <p:cNvSpPr>
            <a:spLocks/>
          </p:cNvSpPr>
          <p:nvPr/>
        </p:nvSpPr>
        <p:spPr bwMode="auto">
          <a:xfrm>
            <a:off x="1459762" y="1693572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57" name="Straight Connector 268"/>
          <p:cNvCxnSpPr/>
          <p:nvPr/>
        </p:nvCxnSpPr>
        <p:spPr>
          <a:xfrm>
            <a:off x="1841930" y="4165358"/>
            <a:ext cx="373818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342"/>
          <p:cNvSpPr>
            <a:spLocks/>
          </p:cNvSpPr>
          <p:nvPr/>
        </p:nvSpPr>
        <p:spPr bwMode="auto">
          <a:xfrm>
            <a:off x="3376611" y="3999913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П03</a:t>
            </a:r>
            <a:endParaRPr lang="nn-NO" sz="1000" b="1" dirty="0">
              <a:solidFill>
                <a:prstClr val="white"/>
              </a:solidFill>
            </a:endParaRPr>
          </a:p>
        </p:txBody>
      </p:sp>
      <p:cxnSp>
        <p:nvCxnSpPr>
          <p:cNvPr id="162" name="Straight Connector 249"/>
          <p:cNvCxnSpPr>
            <a:stCxn id="247" idx="3"/>
          </p:cNvCxnSpPr>
          <p:nvPr/>
        </p:nvCxnSpPr>
        <p:spPr>
          <a:xfrm flipH="1">
            <a:off x="2277154" y="3737894"/>
            <a:ext cx="5043" cy="427464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249"/>
          <p:cNvCxnSpPr/>
          <p:nvPr/>
        </p:nvCxnSpPr>
        <p:spPr>
          <a:xfrm>
            <a:off x="5580112" y="1668160"/>
            <a:ext cx="986665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1905402" y="4197563"/>
            <a:ext cx="1276311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>
                <a:solidFill>
                  <a:prstClr val="black"/>
                </a:solidFill>
              </a:rPr>
              <a:t>Топковий мазут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577924" y="2027794"/>
            <a:ext cx="699230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chemeClr val="accent4">
                    <a:lumMod val="75000"/>
                  </a:schemeClr>
                </a:solidFill>
              </a:rPr>
              <a:t>Вугілля</a:t>
            </a:r>
            <a:endParaRPr lang="en-GB" sz="105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82" name="Straight Connector 278"/>
          <p:cNvCxnSpPr/>
          <p:nvPr/>
        </p:nvCxnSpPr>
        <p:spPr>
          <a:xfrm flipH="1">
            <a:off x="874197" y="4522264"/>
            <a:ext cx="2" cy="921787"/>
          </a:xfrm>
          <a:prstGeom prst="line">
            <a:avLst/>
          </a:prstGeom>
          <a:ln w="28575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249"/>
          <p:cNvCxnSpPr/>
          <p:nvPr/>
        </p:nvCxnSpPr>
        <p:spPr>
          <a:xfrm>
            <a:off x="7361333" y="3280577"/>
            <a:ext cx="445732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206955" y="2166972"/>
            <a:ext cx="1132041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i="1" dirty="0" smtClean="0">
                <a:solidFill>
                  <a:schemeClr val="accent4">
                    <a:lumMod val="75000"/>
                  </a:schemeClr>
                </a:solidFill>
              </a:rPr>
              <a:t>Склад вугілля</a:t>
            </a:r>
            <a:endParaRPr lang="en-GB" sz="105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2" name="Rectangle 301"/>
          <p:cNvSpPr>
            <a:spLocks/>
          </p:cNvSpPr>
          <p:nvPr/>
        </p:nvSpPr>
        <p:spPr bwMode="auto">
          <a:xfrm>
            <a:off x="6568016" y="3051770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ТП-200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№2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191" name="Rectangle 190"/>
          <p:cNvSpPr>
            <a:spLocks/>
          </p:cNvSpPr>
          <p:nvPr/>
        </p:nvSpPr>
        <p:spPr bwMode="auto">
          <a:xfrm>
            <a:off x="6559383" y="1588218"/>
            <a:ext cx="919898" cy="4708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ТП-200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№1</a:t>
            </a:r>
            <a:endParaRPr lang="nn-NO" sz="900" dirty="0">
              <a:solidFill>
                <a:prstClr val="black"/>
              </a:solidFill>
            </a:endParaRPr>
          </a:p>
        </p:txBody>
      </p:sp>
      <p:sp>
        <p:nvSpPr>
          <p:cNvPr id="189" name="Oval 188"/>
          <p:cNvSpPr>
            <a:spLocks/>
          </p:cNvSpPr>
          <p:nvPr/>
        </p:nvSpPr>
        <p:spPr bwMode="auto">
          <a:xfrm>
            <a:off x="7147934" y="1959837"/>
            <a:ext cx="392277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ДВ01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32" name="Oval 188"/>
          <p:cNvSpPr>
            <a:spLocks/>
          </p:cNvSpPr>
          <p:nvPr/>
        </p:nvSpPr>
        <p:spPr bwMode="auto">
          <a:xfrm>
            <a:off x="7162176" y="3267760"/>
            <a:ext cx="386194" cy="36236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ДВ02</a:t>
            </a:r>
            <a:endParaRPr lang="nn-NO" sz="800" b="1" dirty="0">
              <a:solidFill>
                <a:prstClr val="black"/>
              </a:solidFill>
            </a:endParaRPr>
          </a:p>
        </p:txBody>
      </p:sp>
      <p:cxnSp>
        <p:nvCxnSpPr>
          <p:cNvPr id="93" name="Straight Connector 282"/>
          <p:cNvCxnSpPr/>
          <p:nvPr/>
        </p:nvCxnSpPr>
        <p:spPr>
          <a:xfrm>
            <a:off x="4480970" y="3326172"/>
            <a:ext cx="1695438" cy="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3809225" y="1377713"/>
            <a:ext cx="1343490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>
              <a:defRPr sz="1050" b="1" i="1">
                <a:solidFill>
                  <a:srgbClr val="B45724"/>
                </a:solidFill>
              </a:defRPr>
            </a:lvl1pPr>
          </a:lstStyle>
          <a:p>
            <a:r>
              <a:rPr lang="uk-UA" dirty="0"/>
              <a:t>стрічковий </a:t>
            </a:r>
            <a:endParaRPr lang="en-US" dirty="0" smtClean="0"/>
          </a:p>
          <a:p>
            <a:r>
              <a:rPr lang="uk-UA" dirty="0" smtClean="0"/>
              <a:t>транспортер </a:t>
            </a:r>
            <a:r>
              <a:rPr lang="uk-UA" dirty="0"/>
              <a:t>А</a:t>
            </a:r>
            <a:endParaRPr lang="en-GB" dirty="0"/>
          </a:p>
        </p:txBody>
      </p:sp>
      <p:sp>
        <p:nvSpPr>
          <p:cNvPr id="95" name="Oval 315"/>
          <p:cNvSpPr>
            <a:spLocks/>
          </p:cNvSpPr>
          <p:nvPr/>
        </p:nvSpPr>
        <p:spPr bwMode="auto">
          <a:xfrm>
            <a:off x="147156" y="4815987"/>
            <a:ext cx="468064" cy="324701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ЗВТ04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7" name="AutoShape 102"/>
          <p:cNvSpPr>
            <a:spLocks noChangeArrowheads="1"/>
          </p:cNvSpPr>
          <p:nvPr/>
        </p:nvSpPr>
        <p:spPr bwMode="auto">
          <a:xfrm>
            <a:off x="1534012" y="2656312"/>
            <a:ext cx="571500" cy="914633"/>
          </a:xfrm>
          <a:prstGeom prst="can">
            <a:avLst>
              <a:gd name="adj" fmla="val 47083"/>
            </a:avLst>
          </a:prstGeom>
          <a:gradFill rotWithShape="1">
            <a:gsLst>
              <a:gs pos="0">
                <a:srgbClr val="FFFFFF"/>
              </a:gs>
              <a:gs pos="100000">
                <a:srgbClr xmlns:mc="http://schemas.openxmlformats.org/markup-compatibility/2006" xmlns:a14="http://schemas.microsoft.com/office/drawing/2010/main" val="800000" mc:Ignorable="a14" a14:legacySpreadsheetColorIndex="37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36000" rIns="36000" anchor="ctr" anchorCtr="0"/>
          <a:lstStyle/>
          <a:p>
            <a:pPr algn="ctr"/>
            <a:r>
              <a:rPr lang="uk-UA" sz="900" b="1" dirty="0" smtClean="0">
                <a:solidFill>
                  <a:prstClr val="black"/>
                </a:solidFill>
              </a:rPr>
              <a:t>Мазут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87" name="Oval 315"/>
          <p:cNvSpPr>
            <a:spLocks/>
          </p:cNvSpPr>
          <p:nvPr/>
        </p:nvSpPr>
        <p:spPr bwMode="auto">
          <a:xfrm>
            <a:off x="1577924" y="2482932"/>
            <a:ext cx="480759" cy="411809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6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8" name="Oval 315"/>
          <p:cNvSpPr>
            <a:spLocks/>
          </p:cNvSpPr>
          <p:nvPr/>
        </p:nvSpPr>
        <p:spPr bwMode="auto">
          <a:xfrm>
            <a:off x="2105512" y="2673770"/>
            <a:ext cx="434742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7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99" name="Straight Connector 249"/>
          <p:cNvCxnSpPr/>
          <p:nvPr/>
        </p:nvCxnSpPr>
        <p:spPr>
          <a:xfrm>
            <a:off x="1849826" y="3574753"/>
            <a:ext cx="0" cy="590605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Oval 315"/>
          <p:cNvSpPr>
            <a:spLocks/>
          </p:cNvSpPr>
          <p:nvPr/>
        </p:nvSpPr>
        <p:spPr bwMode="auto">
          <a:xfrm>
            <a:off x="8613688" y="2447186"/>
            <a:ext cx="423921" cy="372763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117" name="Straight Connector 278"/>
          <p:cNvCxnSpPr/>
          <p:nvPr/>
        </p:nvCxnSpPr>
        <p:spPr>
          <a:xfrm>
            <a:off x="4460738" y="1818456"/>
            <a:ext cx="0" cy="1528001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282"/>
          <p:cNvCxnSpPr/>
          <p:nvPr/>
        </p:nvCxnSpPr>
        <p:spPr>
          <a:xfrm>
            <a:off x="3181713" y="2027794"/>
            <a:ext cx="1279025" cy="25778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Isosceles Triangle 134"/>
          <p:cNvSpPr>
            <a:spLocks noChangeArrowheads="1"/>
          </p:cNvSpPr>
          <p:nvPr/>
        </p:nvSpPr>
        <p:spPr bwMode="auto">
          <a:xfrm flipV="1">
            <a:off x="5223950" y="1433211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4" name="Isosceles Triangle 134"/>
          <p:cNvSpPr>
            <a:spLocks noChangeArrowheads="1"/>
          </p:cNvSpPr>
          <p:nvPr/>
        </p:nvSpPr>
        <p:spPr bwMode="auto">
          <a:xfrm flipV="1">
            <a:off x="5223950" y="2966172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5" name="Isosceles Triangle 134"/>
          <p:cNvSpPr>
            <a:spLocks noChangeArrowheads="1"/>
          </p:cNvSpPr>
          <p:nvPr/>
        </p:nvSpPr>
        <p:spPr bwMode="auto">
          <a:xfrm flipV="1">
            <a:off x="5076056" y="4662677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60" name="AutoShape 44"/>
          <p:cNvSpPr>
            <a:spLocks/>
          </p:cNvSpPr>
          <p:nvPr/>
        </p:nvSpPr>
        <p:spPr bwMode="auto">
          <a:xfrm rot="10800000">
            <a:off x="8142690" y="1227220"/>
            <a:ext cx="310703" cy="1307521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4" name="Oval 213"/>
          <p:cNvSpPr>
            <a:spLocks/>
          </p:cNvSpPr>
          <p:nvPr/>
        </p:nvSpPr>
        <p:spPr bwMode="auto">
          <a:xfrm>
            <a:off x="8142690" y="1968972"/>
            <a:ext cx="396000" cy="396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163" name="AutoShape 45"/>
          <p:cNvSpPr>
            <a:spLocks/>
          </p:cNvSpPr>
          <p:nvPr/>
        </p:nvSpPr>
        <p:spPr bwMode="auto">
          <a:xfrm>
            <a:off x="7464058" y="308442"/>
            <a:ext cx="870144" cy="373299"/>
          </a:xfrm>
          <a:prstGeom prst="cloudCallout">
            <a:avLst>
              <a:gd name="adj1" fmla="val 47099"/>
              <a:gd name="adj2" fmla="val 193365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164" name="Oval 213"/>
          <p:cNvSpPr>
            <a:spLocks/>
          </p:cNvSpPr>
          <p:nvPr/>
        </p:nvSpPr>
        <p:spPr bwMode="auto">
          <a:xfrm>
            <a:off x="8415688" y="4551758"/>
            <a:ext cx="396000" cy="3960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CCFFCC" mc:Ignorable="a14" a14:legacySpreadsheetColorIndex="4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ТВ02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170" name="Group 302"/>
          <p:cNvGrpSpPr>
            <a:grpSpLocks/>
          </p:cNvGrpSpPr>
          <p:nvPr/>
        </p:nvGrpSpPr>
        <p:grpSpPr bwMode="auto">
          <a:xfrm>
            <a:off x="6984719" y="3999913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1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2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7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5" name="Group 302"/>
          <p:cNvGrpSpPr>
            <a:grpSpLocks/>
          </p:cNvGrpSpPr>
          <p:nvPr/>
        </p:nvGrpSpPr>
        <p:grpSpPr bwMode="auto">
          <a:xfrm>
            <a:off x="7006124" y="4797152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0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00" name="Straight Connector 249"/>
          <p:cNvCxnSpPr/>
          <p:nvPr/>
        </p:nvCxnSpPr>
        <p:spPr>
          <a:xfrm>
            <a:off x="7452320" y="5157192"/>
            <a:ext cx="963368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49"/>
          <p:cNvCxnSpPr/>
          <p:nvPr/>
        </p:nvCxnSpPr>
        <p:spPr>
          <a:xfrm>
            <a:off x="5580112" y="4197563"/>
            <a:ext cx="103844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82"/>
          <p:cNvCxnSpPr/>
          <p:nvPr/>
        </p:nvCxnSpPr>
        <p:spPr>
          <a:xfrm flipV="1">
            <a:off x="5868144" y="4334519"/>
            <a:ext cx="734377" cy="6137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49"/>
          <p:cNvCxnSpPr/>
          <p:nvPr/>
        </p:nvCxnSpPr>
        <p:spPr>
          <a:xfrm>
            <a:off x="5588891" y="5180652"/>
            <a:ext cx="1038442" cy="0"/>
          </a:xfrm>
          <a:prstGeom prst="line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82"/>
          <p:cNvCxnSpPr/>
          <p:nvPr/>
        </p:nvCxnSpPr>
        <p:spPr>
          <a:xfrm>
            <a:off x="5855326" y="5301208"/>
            <a:ext cx="760569" cy="1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249"/>
          <p:cNvCxnSpPr/>
          <p:nvPr/>
        </p:nvCxnSpPr>
        <p:spPr>
          <a:xfrm flipV="1">
            <a:off x="8000162" y="2768989"/>
            <a:ext cx="334040" cy="11939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1459762" y="1008798"/>
            <a:ext cx="1823722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Межі установки</a:t>
            </a:r>
            <a:endParaRPr lang="en-GB" sz="14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0" name="Straight Connector 271"/>
          <p:cNvCxnSpPr/>
          <p:nvPr/>
        </p:nvCxnSpPr>
        <p:spPr>
          <a:xfrm flipV="1">
            <a:off x="6140042" y="3326089"/>
            <a:ext cx="427974" cy="6672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Rectangle 301"/>
          <p:cNvSpPr>
            <a:spLocks/>
          </p:cNvSpPr>
          <p:nvPr/>
        </p:nvSpPr>
        <p:spPr bwMode="auto">
          <a:xfrm>
            <a:off x="6593484" y="4102474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ТПП-300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№3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154" name="Rectangle 301"/>
          <p:cNvSpPr>
            <a:spLocks/>
          </p:cNvSpPr>
          <p:nvPr/>
        </p:nvSpPr>
        <p:spPr bwMode="auto">
          <a:xfrm>
            <a:off x="6602375" y="4869160"/>
            <a:ext cx="964585" cy="4763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 sz="1000"/>
            </a:pPr>
            <a:r>
              <a:rPr lang="uk-UA" sz="900" b="1" dirty="0" smtClean="0">
                <a:solidFill>
                  <a:schemeClr val="bg1"/>
                </a:solidFill>
              </a:rPr>
              <a:t>ТПП-300 </a:t>
            </a:r>
            <a:r>
              <a:rPr lang="ru-RU" sz="900" b="1" dirty="0" smtClean="0">
                <a:solidFill>
                  <a:schemeClr val="bg1"/>
                </a:solidFill>
              </a:rPr>
              <a:t> </a:t>
            </a:r>
            <a:r>
              <a:rPr lang="ru-RU" sz="900" b="1" dirty="0">
                <a:solidFill>
                  <a:schemeClr val="bg1"/>
                </a:solidFill>
              </a:rPr>
              <a:t>Ст.</a:t>
            </a:r>
            <a:r>
              <a:rPr lang="ru-RU" sz="900" b="1" dirty="0" smtClean="0">
                <a:solidFill>
                  <a:schemeClr val="bg1"/>
                </a:solidFill>
              </a:rPr>
              <a:t>№4</a:t>
            </a:r>
            <a:endParaRPr lang="nn-NO" sz="900" dirty="0">
              <a:solidFill>
                <a:schemeClr val="bg1"/>
              </a:solidFill>
            </a:endParaRPr>
          </a:p>
        </p:txBody>
      </p:sp>
      <p:sp>
        <p:nvSpPr>
          <p:cNvPr id="201" name="Oval 188"/>
          <p:cNvSpPr>
            <a:spLocks/>
          </p:cNvSpPr>
          <p:nvPr/>
        </p:nvSpPr>
        <p:spPr bwMode="auto">
          <a:xfrm>
            <a:off x="7297834" y="5231118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ДВ04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58" name="Oval 188"/>
          <p:cNvSpPr>
            <a:spLocks/>
          </p:cNvSpPr>
          <p:nvPr/>
        </p:nvSpPr>
        <p:spPr bwMode="auto">
          <a:xfrm>
            <a:off x="7283451" y="4345299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ДВ03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950611" y="3367004"/>
            <a:ext cx="1343490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>
              <a:defRPr sz="1050" b="1" i="1">
                <a:solidFill>
                  <a:srgbClr val="B45724"/>
                </a:solidFill>
              </a:defRPr>
            </a:lvl1pPr>
          </a:lstStyle>
          <a:p>
            <a:r>
              <a:rPr lang="uk-UA" dirty="0"/>
              <a:t>стрічковий </a:t>
            </a:r>
            <a:endParaRPr lang="en-US" dirty="0" smtClean="0"/>
          </a:p>
          <a:p>
            <a:r>
              <a:rPr lang="uk-UA" dirty="0" smtClean="0"/>
              <a:t>транспортер </a:t>
            </a:r>
            <a:r>
              <a:rPr lang="uk-UA" dirty="0"/>
              <a:t>Б</a:t>
            </a:r>
            <a:endParaRPr lang="en-GB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706559" y="1433211"/>
            <a:ext cx="287960" cy="1892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Очистка</a:t>
            </a:r>
            <a:endParaRPr lang="ru-RU" sz="1400" dirty="0"/>
          </a:p>
        </p:txBody>
      </p:sp>
      <p:cxnSp>
        <p:nvCxnSpPr>
          <p:cNvPr id="107" name="Straight Connector 282"/>
          <p:cNvCxnSpPr/>
          <p:nvPr/>
        </p:nvCxnSpPr>
        <p:spPr>
          <a:xfrm>
            <a:off x="7994519" y="2913842"/>
            <a:ext cx="1152449" cy="0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509620" y="2971716"/>
            <a:ext cx="455574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rgbClr val="00B050"/>
                </a:solidFill>
              </a:rPr>
              <a:t>Гіпс</a:t>
            </a:r>
            <a:endParaRPr lang="en-GB" sz="1050" b="1" dirty="0">
              <a:solidFill>
                <a:srgbClr val="00B050"/>
              </a:solidFill>
            </a:endParaRPr>
          </a:p>
        </p:txBody>
      </p:sp>
      <p:sp>
        <p:nvSpPr>
          <p:cNvPr id="113" name="Oval 342"/>
          <p:cNvSpPr>
            <a:spLocks/>
          </p:cNvSpPr>
          <p:nvPr/>
        </p:nvSpPr>
        <p:spPr bwMode="auto">
          <a:xfrm>
            <a:off x="8358690" y="2684940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П04</a:t>
            </a:r>
            <a:endParaRPr lang="nn-NO" sz="1000" b="1" dirty="0">
              <a:solidFill>
                <a:prstClr val="white"/>
              </a:solidFill>
            </a:endParaRPr>
          </a:p>
        </p:txBody>
      </p:sp>
      <p:sp>
        <p:nvSpPr>
          <p:cNvPr id="114" name="Oval 188"/>
          <p:cNvSpPr>
            <a:spLocks/>
          </p:cNvSpPr>
          <p:nvPr/>
        </p:nvSpPr>
        <p:spPr bwMode="auto">
          <a:xfrm>
            <a:off x="7807065" y="3123029"/>
            <a:ext cx="386194" cy="36236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ДВ05</a:t>
            </a:r>
            <a:endParaRPr lang="nn-NO" sz="800" b="1" dirty="0">
              <a:solidFill>
                <a:prstClr val="black"/>
              </a:solidFill>
            </a:endParaRPr>
          </a:p>
        </p:txBody>
      </p:sp>
      <p:cxnSp>
        <p:nvCxnSpPr>
          <p:cNvPr id="115" name="Straight Connector 249"/>
          <p:cNvCxnSpPr/>
          <p:nvPr/>
        </p:nvCxnSpPr>
        <p:spPr>
          <a:xfrm flipV="1">
            <a:off x="8334202" y="2482932"/>
            <a:ext cx="0" cy="301272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315"/>
          <p:cNvSpPr>
            <a:spLocks/>
          </p:cNvSpPr>
          <p:nvPr/>
        </p:nvSpPr>
        <p:spPr bwMode="auto">
          <a:xfrm>
            <a:off x="4716017" y="3068857"/>
            <a:ext cx="436697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16" name="Oval 315"/>
          <p:cNvSpPr>
            <a:spLocks/>
          </p:cNvSpPr>
          <p:nvPr/>
        </p:nvSpPr>
        <p:spPr bwMode="auto">
          <a:xfrm>
            <a:off x="147156" y="4359109"/>
            <a:ext cx="468064" cy="324701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18" name="Oval 315"/>
          <p:cNvSpPr>
            <a:spLocks/>
          </p:cNvSpPr>
          <p:nvPr/>
        </p:nvSpPr>
        <p:spPr bwMode="auto">
          <a:xfrm>
            <a:off x="171541" y="5281700"/>
            <a:ext cx="468064" cy="324701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ЗВТ05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20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-PPT">
  <a:themeElements>
    <a:clrScheme name="Egendefinert 1">
      <a:dk1>
        <a:sysClr val="windowText" lastClr="000000"/>
      </a:dk1>
      <a:lt1>
        <a:sysClr val="window" lastClr="FFFFFF"/>
      </a:lt1>
      <a:dk2>
        <a:srgbClr val="313132"/>
      </a:dk2>
      <a:lt2>
        <a:srgbClr val="DEDBD8"/>
      </a:lt2>
      <a:accent1>
        <a:srgbClr val="2EAA62"/>
      </a:accent1>
      <a:accent2>
        <a:srgbClr val="0E4B48"/>
      </a:accent2>
      <a:accent3>
        <a:srgbClr val="85CEDB"/>
      </a:accent3>
      <a:accent4>
        <a:srgbClr val="D79170"/>
      </a:accent4>
      <a:accent5>
        <a:srgbClr val="2EAA62"/>
      </a:accent5>
      <a:accent6>
        <a:srgbClr val="727275"/>
      </a:accent6>
      <a:hlink>
        <a:srgbClr val="167B77"/>
      </a:hlink>
      <a:folHlink>
        <a:srgbClr val="85CEDB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168</Words>
  <Application>Microsoft Office PowerPoint</Application>
  <PresentationFormat>Экран (4:3)</PresentationFormat>
  <Paragraphs>119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CL-PPT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Hesam Darani</dc:creator>
  <cp:lastModifiedBy>Владимир</cp:lastModifiedBy>
  <cp:revision>76</cp:revision>
  <dcterms:created xsi:type="dcterms:W3CDTF">2017-09-25T11:38:40Z</dcterms:created>
  <dcterms:modified xsi:type="dcterms:W3CDTF">2020-10-22T10:17:51Z</dcterms:modified>
</cp:coreProperties>
</file>